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sldIdLst>
    <p:sldId id="261" r:id="rId4"/>
    <p:sldId id="258" r:id="rId5"/>
    <p:sldId id="260" r:id="rId6"/>
    <p:sldId id="266" r:id="rId7"/>
    <p:sldId id="262" r:id="rId8"/>
    <p:sldId id="264" r:id="rId9"/>
    <p:sldId id="265" r:id="rId10"/>
    <p:sldId id="273" r:id="rId11"/>
    <p:sldId id="268" r:id="rId12"/>
    <p:sldId id="269" r:id="rId13"/>
    <p:sldId id="270" r:id="rId14"/>
    <p:sldId id="267" r:id="rId15"/>
    <p:sldId id="271" r:id="rId16"/>
    <p:sldId id="272" r:id="rId17"/>
    <p:sldId id="274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8" autoAdjust="0"/>
    <p:restoredTop sz="94660"/>
  </p:normalViewPr>
  <p:slideViewPr>
    <p:cSldViewPr>
      <p:cViewPr varScale="1">
        <p:scale>
          <a:sx n="69" d="100"/>
          <a:sy n="69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46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48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64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2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21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3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27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24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42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3818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52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2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0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240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875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960B9F7-E351-4518-BAB6-1F50C87278C1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7002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7F2202-7677-4EAC-8E8A-44399D6365B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024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ED30F-7F3D-4D8A-8E27-2161C317F1D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8132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19776-3D65-4119-B139-3B4C7F56439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8690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86809-D387-4E1B-BCC4-71417985B54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90364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FAD74-1852-46FD-931E-A20A568CF81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78812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7E03C-F042-4F35-BA17-E5B0BD0417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959564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739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D734B-718E-4AEB-BE0B-BD7F747FE7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1108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772AB-88A4-40A0-99B2-E82AA67F883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2524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357F7-00CD-4DCB-97DB-61080F5C47C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970149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9906D-01BF-49A7-84C9-218774C1928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034508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2E80E-A7C1-49F3-AB26-0FDD7F044A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90026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F3BAF-8CCA-40D7-AF5E-156A2844190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01289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4F57D-0A0D-45F1-8DFA-5E68AEB10FF5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http://aida.ucoz.ru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017FF-3411-4F6B-B8AE-0012EFDCFA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895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7467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7467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143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1F99D9-68CE-47F1-9DE1-4075848B5A92}" type="datetimeFigureOut">
              <a:rPr lang="ru-RU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16.04.2022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4214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3400" y="6421438"/>
            <a:ext cx="762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D582D0-3CCC-4773-8538-4D973451362A}" type="slidenum">
              <a:rPr lang="ru-RU">
                <a:solidFill>
                  <a:srgbClr val="4F271C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4F271C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94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513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70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50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7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75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25DC-4CD0-41B0-ADC8-235F1128049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BD9C-822B-4613-873F-3998A467BA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0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F0A48-F8B4-4564-91A2-468B7FE57DF0}" type="datetimeFigureOut">
              <a:rPr lang="ru-RU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B1324-11FA-4685-B627-873E8A3B6EE9}" type="slidenum">
              <a:rPr lang="ru-RU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09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AF3928-FB28-49CC-9626-DA4D99C21F9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51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332656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16.04.2022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917431"/>
            <a:ext cx="7236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Подходы к  формированию           математической грамотности            обучающихся на уроках     математики 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3933056"/>
            <a:ext cx="59766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Мастер-класс учителя математики  </a:t>
            </a:r>
            <a:r>
              <a:rPr lang="ru-RU" sz="3200" dirty="0" err="1" smtClean="0"/>
              <a:t>Кабировой</a:t>
            </a:r>
            <a:r>
              <a:rPr lang="ru-RU" sz="3200" dirty="0" smtClean="0"/>
              <a:t> Гульшат </a:t>
            </a:r>
            <a:r>
              <a:rPr lang="ru-RU" sz="3200" dirty="0" err="1" smtClean="0"/>
              <a:t>Азгаровны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1065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рисунке точками показан расход электроэнергии в квартире Николая Андреевича по тарифным зонам за каждый месяц 2021 года. Для наглядности точки соединены линиями.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mathlesson.ru/sites/default/files/yashenko/2022_o6/ya_2022_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352928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35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1:  В каком месяце I полугодия 2021 года общий расход электроэнергии был наибольшим? Запишите в ответ расход электроэнергии (в кВт • ч) в этом месяце.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2:Сколько рублей должен был заплатить Николай Андреевич за электроэнергию, израсходованную в марте?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3: На сколько процентов больше заплатил бы Николай Андреевич за электроэнергию, израсходованную в феврале, если бы пользовался однотарифным учётом? Ответ округлите до десятых.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21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над задачей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Прочитать внимательно задачу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смысл непонятных слов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числовые характеристики заданы и в каком виде?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соотношением связаны данные?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нужно найти? Можем ли сразу их найти?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для этого нужно сначала найти?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Составить план решения задачи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7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Непонятные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492941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Электроэнергия-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электрический ток, получаемый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сети потребителем.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Электросчетчики- прибор для счета израсходованной электроэнергии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кВт*ч – единица измерения электроэнергии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Однотарифный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одна и та же цена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Трехтарифный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три разные цены в зависимости от времени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Зоны: ночная(23:00-7:00), полупиковая(10-17 и 21-23) и пиковая(7-10 и 17-21)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Расход- количество кВт за месяц. Сумма всех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периодов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8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Числовые характеристики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Цена за 1 кВт*ч в зависимости от тарифных зон  и трех разных тарифов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Цена за 1 кВт*ч в зависимости от полугодия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 электроэнергии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Формула: Стоимость равна произведению цены на количество  израсходованной электроэнергии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9062630"/>
              </p:ext>
            </p:extLst>
          </p:nvPr>
        </p:nvGraphicFramePr>
        <p:xfrm>
          <a:off x="3923928" y="5157192"/>
          <a:ext cx="4117163" cy="1249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Формула" r:id="rId3" imgW="1422360" imgH="431640" progId="Equation.3">
                  <p:embed/>
                </p:oleObj>
              </mc:Choice>
              <mc:Fallback>
                <p:oleObj name="Формула" r:id="rId3" imgW="14223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3928" y="5157192"/>
                        <a:ext cx="4117163" cy="1249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684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оздаваемая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педагогом проблемная ситуация в процессе формирования математической грамотности должна «вырастать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противоречий и проблем реальной жизни учащегося, его личного опыта, которые составляют контекст учения и в которых всегда отражается в той или иной форме опыт общественный и социокультурный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302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CDE2-5F85-406E-80F0-D6F014FF3FFF}" type="slidenum">
              <a:rPr lang="ru-RU">
                <a:solidFill>
                  <a:srgbClr val="000000"/>
                </a:solidFill>
              </a:rPr>
              <a:pPr/>
              <a:t>16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692275" y="1412875"/>
            <a:ext cx="66960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00" kern="10" dirty="0">
              <a:ln w="9525">
                <a:noFill/>
                <a:round/>
                <a:headEnd/>
                <a:tailEnd/>
              </a:ln>
              <a:solidFill>
                <a:srgbClr val="6633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57200" y="274638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>
                <a:solidFill>
                  <a:srgbClr val="A50021"/>
                </a:solidFill>
              </a:rPr>
              <a:t>РЕФЛЕКСИВНЫЙ ЭКРАН</a:t>
            </a: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331640" y="1149648"/>
            <a:ext cx="698477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Сегодня я </a:t>
            </a:r>
            <a:r>
              <a:rPr lang="ru-RU" sz="3200" b="1" i="1" dirty="0" smtClean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узнал…</a:t>
            </a:r>
            <a:endParaRPr lang="ru-RU" sz="3200" b="1" i="1" dirty="0">
              <a:solidFill>
                <a:srgbClr val="333399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Было интересно…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Было трудно…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выполнял задания…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понял, что…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Теперь я могу…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почувствовал, что…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333399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 приобрёл…</a:t>
            </a:r>
          </a:p>
        </p:txBody>
      </p:sp>
    </p:spTree>
    <p:extLst>
      <p:ext uri="{BB962C8B-B14F-4D97-AF65-F5344CB8AC3E}">
        <p14:creationId xmlns:p14="http://schemas.microsoft.com/office/powerpoint/2010/main" val="336341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sz="4000" b="1" dirty="0" smtClean="0"/>
              <a:t>«Чему учить сегодня для успеха завтра»</a:t>
            </a:r>
            <a:br>
              <a:rPr lang="ru-RU" sz="4000" b="1" dirty="0" smtClean="0"/>
            </a:br>
            <a:r>
              <a:rPr lang="ru-RU" b="1" dirty="0" smtClean="0"/>
              <a:t>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644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•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Математическая грамотность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 базовый навык - применять знания и умения для решения повседневных задач в ситуациях, которые отличаются от учебных.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Математическая грамотность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способность индивидуума проводить математические рассуждения и формулировать, применять, интерпретировать математику для решения проблем в разнообразных контекстах реального мира 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5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 </a:t>
            </a:r>
            <a:r>
              <a:rPr lang="ru-RU" b="1" dirty="0" smtClean="0"/>
              <a:t>математической грамотностью  </a:t>
            </a:r>
            <a:r>
              <a:rPr lang="ru-RU" dirty="0" smtClean="0"/>
              <a:t>понимается способность учащихся: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распознавать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проблемы, возникающие в окружающей  действительности, которые могут быть решены средствами  математики;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формулировать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эти проблемы на языке математики;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решать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эти проблемы, используя математические факты и  методы;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интерпретировать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полученные результаты с учетом  поставленной проблемы;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оценивать с точки зрения реальной жизни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записывать результаты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217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7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65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«формулировать ситуации математически»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способность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распознавать и выявлять возможности использовать математику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принять имеющуюся ситуацию и трансформировать ее в форму, поддающуюся математической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обработке.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68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«применять математику»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рассматривается как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способность применять математические понятия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факты, процедуры, рассуждения и инструменты для получения решения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выводов.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Это, например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анализировать информацию на математических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диаграммах, графиках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таблицах, работать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геометрическими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формами, анализировать числовые  данные, выявлять закономерности, формулы,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определять связи между величинами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математические формулы.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29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«интерпретировать»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подразумевает способность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размышлять над математическим решением или результатами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их в контексте реальной проблемы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Эта деятельность включает перевод математического решения в контекст реальной проблемы, оценивание реальности математического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Ситуации должны быть характерными для повседневной  жизни   учащихся  и их родителей,   и связаны с личными, школьными или общественными проблемами.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Поставленная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проблема должна быть   интересной и актуальной для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52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таблице дана стоимость 1 кВт • ч электроэнергии в рублях в 2021 году.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60425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8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рамка23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6263</TotalTime>
  <Words>567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Тема Office</vt:lpstr>
      <vt:lpstr>6_Тема Office</vt:lpstr>
      <vt:lpstr>рамка23</vt:lpstr>
      <vt:lpstr>Формула</vt:lpstr>
      <vt:lpstr>Презентация PowerPoint</vt:lpstr>
      <vt:lpstr>  «Чему учить сегодня для успеха завтра»   </vt:lpstr>
      <vt:lpstr>Под математической грамотностью  понимается способность учащихся: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таблице дана стоимость 1 кВт • ч электроэнергии в рублях в 2021 году. </vt:lpstr>
      <vt:lpstr>На рисунке точками показан расход электроэнергии в квартире Николая Андреевича по тарифным зонам за каждый месяц 2021 года. Для наглядности точки соединены линиями. </vt:lpstr>
      <vt:lpstr>Презентация PowerPoint</vt:lpstr>
      <vt:lpstr>План работы над задачей</vt:lpstr>
      <vt:lpstr>Непонятные слова</vt:lpstr>
      <vt:lpstr>Числовые характеристики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ICL</cp:lastModifiedBy>
  <cp:revision>19</cp:revision>
  <dcterms:created xsi:type="dcterms:W3CDTF">2022-04-11T12:52:03Z</dcterms:created>
  <dcterms:modified xsi:type="dcterms:W3CDTF">2022-04-16T09:24:28Z</dcterms:modified>
</cp:coreProperties>
</file>